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sldIdLst>
    <p:sldId id="256" r:id="rId2"/>
    <p:sldId id="257" r:id="rId3"/>
    <p:sldId id="259" r:id="rId4"/>
    <p:sldId id="271" r:id="rId5"/>
    <p:sldId id="273" r:id="rId6"/>
    <p:sldId id="274" r:id="rId7"/>
    <p:sldId id="275" r:id="rId8"/>
    <p:sldId id="276" r:id="rId9"/>
    <p:sldId id="277" r:id="rId10"/>
    <p:sldId id="278" r:id="rId11"/>
    <p:sldId id="279" r:id="rId12"/>
    <p:sldId id="258" r:id="rId13"/>
    <p:sldId id="262" r:id="rId14"/>
    <p:sldId id="263" r:id="rId15"/>
    <p:sldId id="264" r:id="rId16"/>
    <p:sldId id="266" r:id="rId17"/>
    <p:sldId id="269"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D93E49-18A1-422B-936B-1639DF1F3DCA}">
          <p14:sldIdLst>
            <p14:sldId id="256"/>
            <p14:sldId id="257"/>
            <p14:sldId id="259"/>
            <p14:sldId id="271"/>
            <p14:sldId id="273"/>
            <p14:sldId id="274"/>
            <p14:sldId id="275"/>
            <p14:sldId id="276"/>
            <p14:sldId id="277"/>
            <p14:sldId id="278"/>
            <p14:sldId id="279"/>
            <p14:sldId id="258"/>
            <p14:sldId id="262"/>
            <p14:sldId id="263"/>
            <p14:sldId id="264"/>
            <p14:sldId id="266"/>
            <p14:sldId id="269"/>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76"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625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4199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5934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72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287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991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1984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300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33810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775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11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46007177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44" r:id="rId6"/>
    <p:sldLayoutId id="2147483840" r:id="rId7"/>
    <p:sldLayoutId id="2147483841" r:id="rId8"/>
    <p:sldLayoutId id="2147483842" r:id="rId9"/>
    <p:sldLayoutId id="2147483843" r:id="rId10"/>
    <p:sldLayoutId id="2147483845"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Karteset-NLP-Coins/New-Karteset"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3D rendering of triangles as background">
            <a:extLst>
              <a:ext uri="{FF2B5EF4-FFF2-40B4-BE49-F238E27FC236}">
                <a16:creationId xmlns:a16="http://schemas.microsoft.com/office/drawing/2014/main" id="{AF14A252-829F-49CE-A3AD-F8B131C01529}"/>
              </a:ext>
            </a:extLst>
          </p:cNvPr>
          <p:cNvPicPr>
            <a:picLocks noChangeAspect="1"/>
          </p:cNvPicPr>
          <p:nvPr/>
        </p:nvPicPr>
        <p:blipFill rotWithShape="1">
          <a:blip r:embed="rId2">
            <a:alphaModFix amt="50000"/>
          </a:blip>
          <a:srcRect t="15709" r="-1" b="-1"/>
          <a:stretch/>
        </p:blipFill>
        <p:spPr>
          <a:xfrm>
            <a:off x="3069" y="10"/>
            <a:ext cx="12188931" cy="6857990"/>
          </a:xfrm>
          <a:prstGeom prst="rect">
            <a:avLst/>
          </a:prstGeom>
        </p:spPr>
      </p:pic>
      <p:sp>
        <p:nvSpPr>
          <p:cNvPr id="2" name="Title 1">
            <a:extLst>
              <a:ext uri="{FF2B5EF4-FFF2-40B4-BE49-F238E27FC236}">
                <a16:creationId xmlns:a16="http://schemas.microsoft.com/office/drawing/2014/main" id="{F8D67241-4FC7-4D4D-8917-D6643EF1AFA3}"/>
              </a:ext>
            </a:extLst>
          </p:cNvPr>
          <p:cNvSpPr>
            <a:spLocks noGrp="1"/>
          </p:cNvSpPr>
          <p:nvPr>
            <p:ph type="ctrTitle"/>
          </p:nvPr>
        </p:nvSpPr>
        <p:spPr>
          <a:xfrm>
            <a:off x="1194549" y="-756406"/>
            <a:ext cx="10159261" cy="4265025"/>
          </a:xfrm>
        </p:spPr>
        <p:txBody>
          <a:bodyPr>
            <a:normAutofit/>
          </a:bodyPr>
          <a:lstStyle/>
          <a:p>
            <a:pPr algn="ctr"/>
            <a:r>
              <a:rPr lang="en-US" sz="16600" dirty="0"/>
              <a:t>Karteset</a:t>
            </a:r>
            <a:endParaRPr lang="en-IL" dirty="0"/>
          </a:p>
        </p:txBody>
      </p:sp>
      <p:sp>
        <p:nvSpPr>
          <p:cNvPr id="3" name="Subtitle 2">
            <a:extLst>
              <a:ext uri="{FF2B5EF4-FFF2-40B4-BE49-F238E27FC236}">
                <a16:creationId xmlns:a16="http://schemas.microsoft.com/office/drawing/2014/main" id="{7A96E0C0-2F0E-4A8F-AA18-5F97A4896B6E}"/>
              </a:ext>
            </a:extLst>
          </p:cNvPr>
          <p:cNvSpPr>
            <a:spLocks noGrp="1"/>
          </p:cNvSpPr>
          <p:nvPr>
            <p:ph type="subTitle" idx="1"/>
          </p:nvPr>
        </p:nvSpPr>
        <p:spPr>
          <a:xfrm>
            <a:off x="1522476" y="4743899"/>
            <a:ext cx="9144000" cy="1227520"/>
          </a:xfrm>
        </p:spPr>
        <p:txBody>
          <a:bodyPr>
            <a:normAutofit/>
          </a:bodyPr>
          <a:lstStyle/>
          <a:p>
            <a:pPr algn="ctr"/>
            <a:r>
              <a:rPr lang="en-US" sz="4800" dirty="0"/>
              <a:t>Educational application for software development course </a:t>
            </a:r>
            <a:endParaRPr lang="en-IL" sz="4800" dirty="0"/>
          </a:p>
        </p:txBody>
      </p:sp>
      <p:sp>
        <p:nvSpPr>
          <p:cNvPr id="70"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9B341AEC-8713-416F-BEEC-666986DDF4AF}"/>
              </a:ext>
            </a:extLst>
          </p:cNvPr>
          <p:cNvSpPr txBox="1">
            <a:spLocks/>
          </p:cNvSpPr>
          <p:nvPr/>
        </p:nvSpPr>
        <p:spPr>
          <a:xfrm>
            <a:off x="1522476" y="6137047"/>
            <a:ext cx="9144000" cy="122752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4800" dirty="0"/>
              <a:t>GitHub - </a:t>
            </a:r>
            <a:r>
              <a:rPr lang="en-US" sz="4800" dirty="0">
                <a:hlinkClick r:id="rId3">
                  <a:extLst>
                    <a:ext uri="{A12FA001-AC4F-418D-AE19-62706E023703}">
                      <ahyp:hlinkClr xmlns:ahyp="http://schemas.microsoft.com/office/drawing/2018/hyperlinkcolor" val="tx"/>
                    </a:ext>
                  </a:extLst>
                </a:hlinkClick>
              </a:rPr>
              <a:t>https://github.com/Karteset-NLP-Coins/New-Karteset</a:t>
            </a:r>
            <a:endParaRPr lang="en-IL" sz="4800" dirty="0">
              <a:solidFill>
                <a:srgbClr val="FF0000"/>
              </a:solidFill>
            </a:endParaRPr>
          </a:p>
        </p:txBody>
      </p:sp>
    </p:spTree>
    <p:extLst>
      <p:ext uri="{BB962C8B-B14F-4D97-AF65-F5344CB8AC3E}">
        <p14:creationId xmlns:p14="http://schemas.microsoft.com/office/powerpoint/2010/main" val="4186519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State Machine Diagram</a:t>
            </a:r>
          </a:p>
        </p:txBody>
      </p:sp>
      <p:pic>
        <p:nvPicPr>
          <p:cNvPr id="4" name="Picture 3" descr="Graphical user interface, application&#10;&#10;Description automatically generated">
            <a:extLst>
              <a:ext uri="{FF2B5EF4-FFF2-40B4-BE49-F238E27FC236}">
                <a16:creationId xmlns:a16="http://schemas.microsoft.com/office/drawing/2014/main" id="{BAE1FFC8-8DFC-4DB1-9B94-A875AAFFC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02" y="2181115"/>
            <a:ext cx="6486525" cy="3724275"/>
          </a:xfrm>
          <a:prstGeom prst="rect">
            <a:avLst/>
          </a:prstGeom>
        </p:spPr>
      </p:pic>
    </p:spTree>
    <p:extLst>
      <p:ext uri="{BB962C8B-B14F-4D97-AF65-F5344CB8AC3E}">
        <p14:creationId xmlns:p14="http://schemas.microsoft.com/office/powerpoint/2010/main" val="197755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Use State Diagram</a:t>
            </a:r>
          </a:p>
        </p:txBody>
      </p:sp>
      <p:pic>
        <p:nvPicPr>
          <p:cNvPr id="5" name="Picture 4" descr="A picture containing night sky&#10;&#10;Description automatically generated">
            <a:extLst>
              <a:ext uri="{FF2B5EF4-FFF2-40B4-BE49-F238E27FC236}">
                <a16:creationId xmlns:a16="http://schemas.microsoft.com/office/drawing/2014/main" id="{A5E32780-2483-457E-8B66-97C871F3D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734" y="1847850"/>
            <a:ext cx="7058025" cy="5010150"/>
          </a:xfrm>
          <a:prstGeom prst="rect">
            <a:avLst/>
          </a:prstGeom>
        </p:spPr>
      </p:pic>
    </p:spTree>
    <p:extLst>
      <p:ext uri="{BB962C8B-B14F-4D97-AF65-F5344CB8AC3E}">
        <p14:creationId xmlns:p14="http://schemas.microsoft.com/office/powerpoint/2010/main" val="218635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01A7-42AE-47D9-816C-7DAD6D04CCCC}"/>
              </a:ext>
            </a:extLst>
          </p:cNvPr>
          <p:cNvSpPr>
            <a:spLocks noGrp="1"/>
          </p:cNvSpPr>
          <p:nvPr>
            <p:ph type="title"/>
          </p:nvPr>
        </p:nvSpPr>
        <p:spPr/>
        <p:txBody>
          <a:bodyPr/>
          <a:lstStyle/>
          <a:p>
            <a:r>
              <a:rPr lang="en-US" dirty="0">
                <a:latin typeface="Gill Sans MT" panose="020B0502020104020203" pitchFamily="34" charset="0"/>
              </a:rPr>
              <a:t>User types</a:t>
            </a:r>
            <a:endParaRPr lang="en-IL"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69BB2E8C-FAC2-4E2D-8743-666B54670201}"/>
              </a:ext>
            </a:extLst>
          </p:cNvPr>
          <p:cNvSpPr>
            <a:spLocks noGrp="1"/>
          </p:cNvSpPr>
          <p:nvPr>
            <p:ph idx="1"/>
          </p:nvPr>
        </p:nvSpPr>
        <p:spPr/>
        <p:txBody>
          <a:bodyPr/>
          <a:lstStyle/>
          <a:p>
            <a:pPr marL="0" indent="0">
              <a:buNone/>
            </a:pPr>
            <a:r>
              <a:rPr lang="en-US" dirty="0">
                <a:latin typeface="Gill Sans MT" panose="020B0502020104020203" pitchFamily="34" charset="0"/>
              </a:rPr>
              <a:t>Our application has two user types</a:t>
            </a:r>
          </a:p>
          <a:p>
            <a:r>
              <a:rPr lang="en-US" dirty="0">
                <a:latin typeface="Gill Sans MT" panose="020B0502020104020203" pitchFamily="34" charset="0"/>
              </a:rPr>
              <a:t>Student – Is a free user with basic actions, including creating new folders and all its content and edit them, sharing folders, adding folders from other users, joining existing classes.</a:t>
            </a:r>
          </a:p>
          <a:p>
            <a:r>
              <a:rPr lang="en-US" dirty="0">
                <a:latin typeface="Gill Sans MT" panose="020B0502020104020203" pitchFamily="34" charset="0"/>
              </a:rPr>
              <a:t>Teacher – Is a paid user having advanced actions, including the free user actions, on top of that, creating new classes, sharing classes and editing them and their contents.</a:t>
            </a:r>
          </a:p>
          <a:p>
            <a:endParaRPr lang="en-IL" dirty="0">
              <a:latin typeface="Gill Sans MT" panose="020B0502020104020203" pitchFamily="34" charset="0"/>
            </a:endParaRPr>
          </a:p>
        </p:txBody>
      </p:sp>
    </p:spTree>
    <p:extLst>
      <p:ext uri="{BB962C8B-B14F-4D97-AF65-F5344CB8AC3E}">
        <p14:creationId xmlns:p14="http://schemas.microsoft.com/office/powerpoint/2010/main" val="261306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ABAA2A5-2909-4BAC-94A3-84CD53AE46B7}"/>
              </a:ext>
            </a:extLst>
          </p:cNvPr>
          <p:cNvSpPr>
            <a:spLocks noGrp="1"/>
          </p:cNvSpPr>
          <p:nvPr>
            <p:ph type="title"/>
          </p:nvPr>
        </p:nvSpPr>
        <p:spPr>
          <a:xfrm>
            <a:off x="451283" y="923637"/>
            <a:ext cx="4462463" cy="4784436"/>
          </a:xfrm>
        </p:spPr>
        <p:txBody>
          <a:bodyPr>
            <a:normAutofit/>
          </a:bodyPr>
          <a:lstStyle/>
          <a:p>
            <a:r>
              <a:rPr lang="en-US" dirty="0">
                <a:latin typeface="Gill Sans MT" panose="020B0502020104020203" pitchFamily="34" charset="0"/>
              </a:rPr>
              <a:t>Demo of basic free user’s usage and teacher’s usage</a:t>
            </a:r>
            <a:endParaRPr lang="en-IL" dirty="0">
              <a:latin typeface="Gill Sans MT" panose="020B0502020104020203" pitchFamily="34" charset="0"/>
            </a:endParaRPr>
          </a:p>
        </p:txBody>
      </p:sp>
      <p:pic>
        <p:nvPicPr>
          <p:cNvPr id="4" name="s1">
            <a:hlinkClick r:id="" action="ppaction://media"/>
            <a:extLst>
              <a:ext uri="{FF2B5EF4-FFF2-40B4-BE49-F238E27FC236}">
                <a16:creationId xmlns:a16="http://schemas.microsoft.com/office/drawing/2014/main" id="{CBD6E3C8-B592-47D7-8DFF-178EDB4BFE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8256" y="0"/>
            <a:ext cx="3248025" cy="6858000"/>
          </a:xfrm>
          <a:prstGeom prst="rect">
            <a:avLst/>
          </a:prstGeom>
        </p:spPr>
      </p:pic>
    </p:spTree>
    <p:extLst>
      <p:ext uri="{BB962C8B-B14F-4D97-AF65-F5344CB8AC3E}">
        <p14:creationId xmlns:p14="http://schemas.microsoft.com/office/powerpoint/2010/main" val="236788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493C-99C7-4E41-BC97-B530D5225A06}"/>
              </a:ext>
            </a:extLst>
          </p:cNvPr>
          <p:cNvSpPr>
            <a:spLocks noGrp="1"/>
          </p:cNvSpPr>
          <p:nvPr>
            <p:ph type="title"/>
          </p:nvPr>
        </p:nvSpPr>
        <p:spPr>
          <a:xfrm>
            <a:off x="839788" y="1593273"/>
            <a:ext cx="3931920" cy="3429000"/>
          </a:xfrm>
        </p:spPr>
        <p:txBody>
          <a:bodyPr>
            <a:normAutofit fontScale="90000"/>
          </a:bodyPr>
          <a:lstStyle/>
          <a:p>
            <a:r>
              <a:rPr lang="en-US" dirty="0">
                <a:latin typeface="Gill Sans MT" panose="020B0502020104020203" pitchFamily="34" charset="0"/>
              </a:rPr>
              <a:t>Demo of student’s view adding class</a:t>
            </a:r>
            <a:endParaRPr lang="en-IL" dirty="0">
              <a:latin typeface="Gill Sans MT" panose="020B0502020104020203" pitchFamily="34" charset="0"/>
            </a:endParaRPr>
          </a:p>
        </p:txBody>
      </p:sp>
      <p:pic>
        <p:nvPicPr>
          <p:cNvPr id="4" name="s2">
            <a:hlinkClick r:id="" action="ppaction://media"/>
            <a:extLst>
              <a:ext uri="{FF2B5EF4-FFF2-40B4-BE49-F238E27FC236}">
                <a16:creationId xmlns:a16="http://schemas.microsoft.com/office/drawing/2014/main" id="{BD2DD9CF-3E47-4183-AD1B-C3C048566B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20294" y="0"/>
            <a:ext cx="3248025" cy="6858000"/>
          </a:xfrm>
          <a:prstGeom prst="rect">
            <a:avLst/>
          </a:prstGeom>
        </p:spPr>
      </p:pic>
    </p:spTree>
    <p:extLst>
      <p:ext uri="{BB962C8B-B14F-4D97-AF65-F5344CB8AC3E}">
        <p14:creationId xmlns:p14="http://schemas.microsoft.com/office/powerpoint/2010/main" val="18941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0DBE-867B-455D-98F9-2A9FB26419D5}"/>
              </a:ext>
            </a:extLst>
          </p:cNvPr>
          <p:cNvSpPr>
            <a:spLocks noGrp="1"/>
          </p:cNvSpPr>
          <p:nvPr>
            <p:ph type="title"/>
          </p:nvPr>
        </p:nvSpPr>
        <p:spPr>
          <a:xfrm>
            <a:off x="887413" y="1466850"/>
            <a:ext cx="3931920" cy="3429000"/>
          </a:xfrm>
        </p:spPr>
        <p:txBody>
          <a:bodyPr>
            <a:normAutofit fontScale="90000"/>
          </a:bodyPr>
          <a:lstStyle/>
          <a:p>
            <a:r>
              <a:rPr lang="en-US" dirty="0">
                <a:latin typeface="Gill Sans MT" panose="020B0502020104020203" pitchFamily="34" charset="0"/>
              </a:rPr>
              <a:t>Demo of student’s view adding a folder</a:t>
            </a:r>
            <a:endParaRPr lang="en-IL" dirty="0"/>
          </a:p>
        </p:txBody>
      </p:sp>
      <p:pic>
        <p:nvPicPr>
          <p:cNvPr id="5" name="s3">
            <a:hlinkClick r:id="" action="ppaction://media"/>
            <a:extLst>
              <a:ext uri="{FF2B5EF4-FFF2-40B4-BE49-F238E27FC236}">
                <a16:creationId xmlns:a16="http://schemas.microsoft.com/office/drawing/2014/main" id="{33D34DB4-4DC2-47FE-974A-FCF63C80CA7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72669" y="0"/>
            <a:ext cx="3248025" cy="6858000"/>
          </a:xfrm>
          <a:prstGeom prst="rect">
            <a:avLst/>
          </a:prstGeom>
        </p:spPr>
      </p:pic>
    </p:spTree>
    <p:extLst>
      <p:ext uri="{BB962C8B-B14F-4D97-AF65-F5344CB8AC3E}">
        <p14:creationId xmlns:p14="http://schemas.microsoft.com/office/powerpoint/2010/main" val="218015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6BE814-C5C3-4D73-BB04-BDA78D57CBBB}"/>
              </a:ext>
            </a:extLst>
          </p:cNvPr>
          <p:cNvSpPr>
            <a:spLocks noGrp="1"/>
          </p:cNvSpPr>
          <p:nvPr>
            <p:ph type="title"/>
          </p:nvPr>
        </p:nvSpPr>
        <p:spPr/>
        <p:txBody>
          <a:bodyPr/>
          <a:lstStyle/>
          <a:p>
            <a:r>
              <a:rPr lang="en-US" dirty="0">
                <a:latin typeface="Gill Sans MT" panose="020B0502020104020203" pitchFamily="34" charset="0"/>
              </a:rPr>
              <a:t>Gaps in our finished project</a:t>
            </a:r>
            <a:endParaRPr lang="en-IL" dirty="0">
              <a:latin typeface="Gill Sans MT" panose="020B0502020104020203" pitchFamily="34" charset="0"/>
            </a:endParaRPr>
          </a:p>
        </p:txBody>
      </p:sp>
      <p:sp>
        <p:nvSpPr>
          <p:cNvPr id="6" name="Content Placeholder 5">
            <a:extLst>
              <a:ext uri="{FF2B5EF4-FFF2-40B4-BE49-F238E27FC236}">
                <a16:creationId xmlns:a16="http://schemas.microsoft.com/office/drawing/2014/main" id="{13026FB7-253B-440F-903C-ED38BE1E9723}"/>
              </a:ext>
            </a:extLst>
          </p:cNvPr>
          <p:cNvSpPr>
            <a:spLocks noGrp="1"/>
          </p:cNvSpPr>
          <p:nvPr>
            <p:ph idx="1"/>
          </p:nvPr>
        </p:nvSpPr>
        <p:spPr>
          <a:xfrm>
            <a:off x="838200" y="1929384"/>
            <a:ext cx="10515600" cy="4776216"/>
          </a:xfrm>
        </p:spPr>
        <p:txBody>
          <a:bodyPr/>
          <a:lstStyle/>
          <a:p>
            <a:pPr marL="0" indent="0">
              <a:buNone/>
            </a:pPr>
            <a:r>
              <a:rPr lang="en-US" dirty="0">
                <a:latin typeface="Gill Sans MT" panose="020B0502020104020203" pitchFamily="34" charset="0"/>
              </a:rPr>
              <a:t>In our vision file we wanted to add the option to take a test.</a:t>
            </a:r>
            <a:br>
              <a:rPr lang="en-US" dirty="0">
                <a:latin typeface="Gill Sans MT" panose="020B0502020104020203" pitchFamily="34" charset="0"/>
              </a:rPr>
            </a:br>
            <a:r>
              <a:rPr lang="en-US" dirty="0">
                <a:latin typeface="Gill Sans MT" panose="020B0502020104020203" pitchFamily="34" charset="0"/>
              </a:rPr>
              <a:t>Taking a test is basically running an un-editable screen which is the test, with swipes to the left or to the right to get the next or previous card.</a:t>
            </a:r>
            <a:br>
              <a:rPr lang="en-US" dirty="0">
                <a:latin typeface="Gill Sans MT" panose="020B0502020104020203" pitchFamily="34" charset="0"/>
              </a:rPr>
            </a:br>
            <a:r>
              <a:rPr lang="en-US" dirty="0">
                <a:latin typeface="Gill Sans MT" panose="020B0502020104020203" pitchFamily="34" charset="0"/>
              </a:rPr>
              <a:t>Another gap from our vision file is the option to save the user data locally.</a:t>
            </a:r>
            <a:br>
              <a:rPr lang="en-US" dirty="0">
                <a:latin typeface="Gill Sans MT" panose="020B0502020104020203" pitchFamily="34" charset="0"/>
              </a:rPr>
            </a:br>
            <a:r>
              <a:rPr lang="en-US" dirty="0">
                <a:latin typeface="Gill Sans MT" panose="020B0502020104020203" pitchFamily="34" charset="0"/>
              </a:rPr>
              <a:t>We haven’t implemented those options because our time was running out and we needed to make hard decisions, but we did in the progress added much more features to the application.</a:t>
            </a:r>
          </a:p>
        </p:txBody>
      </p:sp>
    </p:spTree>
    <p:extLst>
      <p:ext uri="{BB962C8B-B14F-4D97-AF65-F5344CB8AC3E}">
        <p14:creationId xmlns:p14="http://schemas.microsoft.com/office/powerpoint/2010/main" val="121063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BBFC-D079-4BC2-A950-D613FC30A820}"/>
              </a:ext>
            </a:extLst>
          </p:cNvPr>
          <p:cNvSpPr>
            <a:spLocks noGrp="1"/>
          </p:cNvSpPr>
          <p:nvPr>
            <p:ph type="title"/>
          </p:nvPr>
        </p:nvSpPr>
        <p:spPr/>
        <p:txBody>
          <a:bodyPr/>
          <a:lstStyle/>
          <a:p>
            <a:r>
              <a:rPr lang="en-US" dirty="0">
                <a:latin typeface="Gill Sans MT" panose="020B0502020104020203" pitchFamily="34" charset="0"/>
              </a:rPr>
              <a:t>Data Base Structure</a:t>
            </a:r>
            <a:endParaRPr lang="en-IL" dirty="0">
              <a:latin typeface="Gill Sans MT" panose="020B05020201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068A84EA-7F6C-45B2-B75B-23366389C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923" y="457199"/>
            <a:ext cx="6296602" cy="6219825"/>
          </a:xfrm>
          <a:prstGeom prst="rect">
            <a:avLst/>
          </a:prstGeom>
        </p:spPr>
      </p:pic>
    </p:spTree>
    <p:extLst>
      <p:ext uri="{BB962C8B-B14F-4D97-AF65-F5344CB8AC3E}">
        <p14:creationId xmlns:p14="http://schemas.microsoft.com/office/powerpoint/2010/main" val="1792584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6BE814-C5C3-4D73-BB04-BDA78D57CBBB}"/>
              </a:ext>
            </a:extLst>
          </p:cNvPr>
          <p:cNvSpPr>
            <a:spLocks noGrp="1"/>
          </p:cNvSpPr>
          <p:nvPr>
            <p:ph type="title"/>
          </p:nvPr>
        </p:nvSpPr>
        <p:spPr>
          <a:xfrm>
            <a:off x="838200" y="328179"/>
            <a:ext cx="10515600" cy="1325563"/>
          </a:xfrm>
        </p:spPr>
        <p:txBody>
          <a:bodyPr/>
          <a:lstStyle/>
          <a:p>
            <a:r>
              <a:rPr lang="en-US" dirty="0">
                <a:latin typeface="Gill Sans MT" panose="020B0502020104020203" pitchFamily="34" charset="0"/>
              </a:rPr>
              <a:t>Conclusions</a:t>
            </a:r>
            <a:endParaRPr lang="en-IL" dirty="0">
              <a:latin typeface="Gill Sans MT" panose="020B0502020104020203" pitchFamily="34" charset="0"/>
            </a:endParaRPr>
          </a:p>
        </p:txBody>
      </p:sp>
      <p:sp>
        <p:nvSpPr>
          <p:cNvPr id="6" name="Content Placeholder 5">
            <a:extLst>
              <a:ext uri="{FF2B5EF4-FFF2-40B4-BE49-F238E27FC236}">
                <a16:creationId xmlns:a16="http://schemas.microsoft.com/office/drawing/2014/main" id="{13026FB7-253B-440F-903C-ED38BE1E9723}"/>
              </a:ext>
            </a:extLst>
          </p:cNvPr>
          <p:cNvSpPr>
            <a:spLocks noGrp="1"/>
          </p:cNvSpPr>
          <p:nvPr>
            <p:ph idx="1"/>
          </p:nvPr>
        </p:nvSpPr>
        <p:spPr>
          <a:xfrm>
            <a:off x="838200" y="1929384"/>
            <a:ext cx="10515600" cy="4776216"/>
          </a:xfrm>
        </p:spPr>
        <p:txBody>
          <a:bodyPr/>
          <a:lstStyle/>
          <a:p>
            <a:pPr marL="0" indent="0">
              <a:buNone/>
            </a:pPr>
            <a:r>
              <a:rPr lang="en-US" dirty="0">
                <a:latin typeface="Gill Sans MT" panose="020B0502020104020203" pitchFamily="34" charset="0"/>
              </a:rPr>
              <a:t>Working as a team on a single large project was exiting and educational experience for us.</a:t>
            </a:r>
          </a:p>
          <a:p>
            <a:pPr marL="0" indent="0">
              <a:buNone/>
            </a:pPr>
            <a:r>
              <a:rPr lang="en-US" dirty="0">
                <a:latin typeface="Gill Sans MT" panose="020B0502020104020203" pitchFamily="34" charset="0"/>
              </a:rPr>
              <a:t>We achieved most of the visions of our project and we are happy with the outcome we made.</a:t>
            </a:r>
          </a:p>
          <a:p>
            <a:pPr marL="0" indent="0">
              <a:buNone/>
            </a:pPr>
            <a:r>
              <a:rPr lang="en-US" dirty="0">
                <a:latin typeface="Gill Sans MT" panose="020B0502020104020203" pitchFamily="34" charset="0"/>
              </a:rPr>
              <a:t>We learned a lot about the technologies we used and the way to organize and lead a project.</a:t>
            </a: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p:txBody>
      </p:sp>
    </p:spTree>
    <p:extLst>
      <p:ext uri="{BB962C8B-B14F-4D97-AF65-F5344CB8AC3E}">
        <p14:creationId xmlns:p14="http://schemas.microsoft.com/office/powerpoint/2010/main" val="367697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4CAA-9998-4637-A5F9-18AB4B4162B3}"/>
              </a:ext>
            </a:extLst>
          </p:cNvPr>
          <p:cNvSpPr>
            <a:spLocks noGrp="1"/>
          </p:cNvSpPr>
          <p:nvPr>
            <p:ph type="title"/>
          </p:nvPr>
        </p:nvSpPr>
        <p:spPr/>
        <p:txBody>
          <a:bodyPr/>
          <a:lstStyle/>
          <a:p>
            <a:r>
              <a:rPr lang="en-US" dirty="0">
                <a:latin typeface="Gill Sans MT" panose="020B0502020104020203" pitchFamily="34" charset="0"/>
              </a:rPr>
              <a:t>Introduction</a:t>
            </a:r>
            <a:endParaRPr lang="en-IL"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1C8879EB-8BAD-45F4-BF91-8C939472D548}"/>
              </a:ext>
            </a:extLst>
          </p:cNvPr>
          <p:cNvSpPr>
            <a:spLocks noGrp="1"/>
          </p:cNvSpPr>
          <p:nvPr>
            <p:ph idx="1"/>
          </p:nvPr>
        </p:nvSpPr>
        <p:spPr/>
        <p:txBody>
          <a:bodyPr>
            <a:normAutofit/>
          </a:bodyPr>
          <a:lstStyle/>
          <a:p>
            <a:pPr marL="0" indent="0">
              <a:buNone/>
            </a:pPr>
            <a:r>
              <a:rPr lang="en-US" dirty="0">
                <a:latin typeface="Gill Sans MT" panose="020B0502020104020203" pitchFamily="34" charset="0"/>
              </a:rPr>
              <a:t>Karteset is an educational purposes application aimed to resolve the issues teachers and students are experiencing such as organizing study materials used by teachers and students alike, the miscommunications the schools are experiencing and to use modern tools to an outdated system.</a:t>
            </a:r>
          </a:p>
          <a:p>
            <a:pPr marL="0" indent="0">
              <a:buNone/>
            </a:pPr>
            <a:r>
              <a:rPr lang="en-US" dirty="0">
                <a:latin typeface="Gill Sans MT" panose="020B0502020104020203" pitchFamily="34" charset="0"/>
              </a:rPr>
              <a:t>In the market, we found the application </a:t>
            </a:r>
            <a:r>
              <a:rPr lang="en-US" dirty="0" err="1">
                <a:latin typeface="Gill Sans MT" panose="020B0502020104020203" pitchFamily="34" charset="0"/>
              </a:rPr>
              <a:t>Quizlet</a:t>
            </a:r>
            <a:r>
              <a:rPr lang="en-US" sz="1600" dirty="0" err="1">
                <a:latin typeface="Gill Sans MT" panose="020B0502020104020203" pitchFamily="34" charset="0"/>
              </a:rPr>
              <a:t>tm</a:t>
            </a:r>
            <a:r>
              <a:rPr lang="en-US" sz="1600" dirty="0">
                <a:latin typeface="Gill Sans MT" panose="020B0502020104020203" pitchFamily="34" charset="0"/>
              </a:rPr>
              <a:t> </a:t>
            </a:r>
            <a:r>
              <a:rPr lang="en-US" dirty="0">
                <a:latin typeface="Gill Sans MT" panose="020B0502020104020203" pitchFamily="34" charset="0"/>
              </a:rPr>
              <a:t>which offers almost the same functionality but doesn’t support Hebrew, which is our main goal to expose this application to Hebrew speaking market.</a:t>
            </a:r>
          </a:p>
          <a:p>
            <a:pPr marL="0" indent="0">
              <a:buNone/>
            </a:pPr>
            <a:endParaRPr lang="en-IL" dirty="0">
              <a:latin typeface="Gill Sans MT" panose="020B0502020104020203" pitchFamily="34" charset="0"/>
            </a:endParaRPr>
          </a:p>
        </p:txBody>
      </p:sp>
    </p:spTree>
    <p:extLst>
      <p:ext uri="{BB962C8B-B14F-4D97-AF65-F5344CB8AC3E}">
        <p14:creationId xmlns:p14="http://schemas.microsoft.com/office/powerpoint/2010/main" val="26448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9779-EC73-49E8-B3D8-6C0D0D2C9233}"/>
              </a:ext>
            </a:extLst>
          </p:cNvPr>
          <p:cNvSpPr>
            <a:spLocks noGrp="1"/>
          </p:cNvSpPr>
          <p:nvPr>
            <p:ph type="title"/>
          </p:nvPr>
        </p:nvSpPr>
        <p:spPr/>
        <p:txBody>
          <a:bodyPr/>
          <a:lstStyle/>
          <a:p>
            <a:r>
              <a:rPr lang="en-US" dirty="0">
                <a:latin typeface="Gill Sans MT" panose="020B0502020104020203" pitchFamily="34" charset="0"/>
              </a:rPr>
              <a:t>Main goals</a:t>
            </a:r>
            <a:endParaRPr lang="en-IL"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36FA88BD-EAD0-419F-81D9-2B2E597E73F1}"/>
              </a:ext>
            </a:extLst>
          </p:cNvPr>
          <p:cNvSpPr>
            <a:spLocks noGrp="1"/>
          </p:cNvSpPr>
          <p:nvPr>
            <p:ph idx="1"/>
          </p:nvPr>
        </p:nvSpPr>
        <p:spPr/>
        <p:txBody>
          <a:bodyPr>
            <a:normAutofit fontScale="92500" lnSpcReduction="20000"/>
          </a:bodyPr>
          <a:lstStyle/>
          <a:p>
            <a:r>
              <a:rPr lang="en-US" dirty="0">
                <a:latin typeface="Gill Sans MT" panose="020B0502020104020203" pitchFamily="34" charset="0"/>
              </a:rPr>
              <a:t>To organize study materials by subjects, each subject contains another divider, each divider contains study cards.</a:t>
            </a:r>
          </a:p>
          <a:p>
            <a:r>
              <a:rPr lang="en-US" dirty="0">
                <a:latin typeface="Gill Sans MT" panose="020B0502020104020203" pitchFamily="34" charset="0"/>
              </a:rPr>
              <a:t>Let teachers share their notes, study materials, test subjects,  homework and more in the easiest and fastest way possible.</a:t>
            </a:r>
          </a:p>
          <a:p>
            <a:r>
              <a:rPr lang="en-US" dirty="0">
                <a:latin typeface="Gill Sans MT" panose="020B0502020104020203" pitchFamily="34" charset="0"/>
              </a:rPr>
              <a:t>Let the students receive the teacher’s notes, study materials, test subjects, homework and more in the easiest and fastest way possible.</a:t>
            </a:r>
          </a:p>
          <a:p>
            <a:r>
              <a:rPr lang="en-US" dirty="0">
                <a:latin typeface="Gill Sans MT" panose="020B0502020104020203" pitchFamily="34" charset="0"/>
              </a:rPr>
              <a:t>Make students study more efficient.</a:t>
            </a:r>
          </a:p>
          <a:p>
            <a:r>
              <a:rPr lang="en-US" dirty="0">
                <a:latin typeface="Gill Sans MT" panose="020B0502020104020203" pitchFamily="34" charset="0"/>
              </a:rPr>
              <a:t>Help students share their work with other students more efficiently.</a:t>
            </a:r>
          </a:p>
          <a:p>
            <a:r>
              <a:rPr lang="en-US" dirty="0">
                <a:latin typeface="Gill Sans MT" panose="020B0502020104020203" pitchFamily="34" charset="0"/>
              </a:rPr>
              <a:t>Improve the study experience with modern tools.</a:t>
            </a:r>
          </a:p>
          <a:p>
            <a:endParaRPr lang="en-US" dirty="0">
              <a:latin typeface="Gill Sans MT" panose="020B0502020104020203" pitchFamily="34" charset="0"/>
            </a:endParaRPr>
          </a:p>
          <a:p>
            <a:endParaRPr lang="en-IL" dirty="0">
              <a:latin typeface="Gill Sans MT" panose="020B0502020104020203" pitchFamily="34" charset="0"/>
            </a:endParaRPr>
          </a:p>
        </p:txBody>
      </p:sp>
    </p:spTree>
    <p:extLst>
      <p:ext uri="{BB962C8B-B14F-4D97-AF65-F5344CB8AC3E}">
        <p14:creationId xmlns:p14="http://schemas.microsoft.com/office/powerpoint/2010/main" val="207402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B599-3A0C-452F-93C8-113EFD95672B}"/>
              </a:ext>
            </a:extLst>
          </p:cNvPr>
          <p:cNvSpPr>
            <a:spLocks noGrp="1"/>
          </p:cNvSpPr>
          <p:nvPr>
            <p:ph type="title"/>
          </p:nvPr>
        </p:nvSpPr>
        <p:spPr/>
        <p:txBody>
          <a:bodyPr/>
          <a:lstStyle/>
          <a:p>
            <a:r>
              <a:rPr lang="en-US" dirty="0">
                <a:latin typeface="Gill Sans MT" panose="020B0502020104020203" pitchFamily="34" charset="0"/>
              </a:rPr>
              <a:t>Technologies</a:t>
            </a:r>
            <a:endParaRPr lang="en-IL"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F5BCFA58-AD2B-42FB-83EF-42F0CE8D0F59}"/>
              </a:ext>
            </a:extLst>
          </p:cNvPr>
          <p:cNvSpPr>
            <a:spLocks noGrp="1"/>
          </p:cNvSpPr>
          <p:nvPr>
            <p:ph idx="1"/>
          </p:nvPr>
        </p:nvSpPr>
        <p:spPr/>
        <p:txBody>
          <a:bodyPr/>
          <a:lstStyle/>
          <a:p>
            <a:r>
              <a:rPr lang="en-US" dirty="0">
                <a:latin typeface="Gill Sans MT" panose="020B0502020104020203" pitchFamily="34" charset="0"/>
              </a:rPr>
              <a:t>JavaScript</a:t>
            </a:r>
          </a:p>
          <a:p>
            <a:r>
              <a:rPr lang="en-US" dirty="0">
                <a:latin typeface="Gill Sans MT" panose="020B0502020104020203" pitchFamily="34" charset="0"/>
              </a:rPr>
              <a:t>Expo</a:t>
            </a:r>
          </a:p>
          <a:p>
            <a:r>
              <a:rPr lang="en-US" dirty="0">
                <a:latin typeface="Gill Sans MT" panose="020B0502020104020203" pitchFamily="34" charset="0"/>
              </a:rPr>
              <a:t>React</a:t>
            </a:r>
          </a:p>
          <a:p>
            <a:r>
              <a:rPr lang="en-US" dirty="0">
                <a:latin typeface="Gill Sans MT" panose="020B0502020104020203" pitchFamily="34" charset="0"/>
              </a:rPr>
              <a:t>React Native</a:t>
            </a:r>
          </a:p>
          <a:p>
            <a:r>
              <a:rPr lang="en-US" dirty="0">
                <a:latin typeface="Gill Sans MT" panose="020B0502020104020203" pitchFamily="34" charset="0"/>
              </a:rPr>
              <a:t>Firebase</a:t>
            </a:r>
          </a:p>
          <a:p>
            <a:pPr marL="0" indent="0">
              <a:buNone/>
            </a:pPr>
            <a:endParaRPr lang="en-US" dirty="0">
              <a:latin typeface="Gill Sans MT" panose="020B0502020104020203" pitchFamily="34" charset="0"/>
            </a:endParaRPr>
          </a:p>
          <a:p>
            <a:endParaRPr lang="en-US" dirty="0">
              <a:latin typeface="Gill Sans MT" panose="020B0502020104020203" pitchFamily="34" charset="0"/>
            </a:endParaRPr>
          </a:p>
        </p:txBody>
      </p:sp>
    </p:spTree>
    <p:extLst>
      <p:ext uri="{BB962C8B-B14F-4D97-AF65-F5344CB8AC3E}">
        <p14:creationId xmlns:p14="http://schemas.microsoft.com/office/powerpoint/2010/main" val="344782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Class Diagram</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276C5805-1CDE-4D49-B2B4-1F0FD8BE1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2405" y="1928813"/>
            <a:ext cx="6427189" cy="4252912"/>
          </a:xfrm>
        </p:spPr>
      </p:pic>
    </p:spTree>
    <p:extLst>
      <p:ext uri="{BB962C8B-B14F-4D97-AF65-F5344CB8AC3E}">
        <p14:creationId xmlns:p14="http://schemas.microsoft.com/office/powerpoint/2010/main" val="43249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ERD Diagram</a:t>
            </a:r>
          </a:p>
        </p:txBody>
      </p:sp>
      <p:pic>
        <p:nvPicPr>
          <p:cNvPr id="7" name="Content Placeholder 6" descr="A picture containing timeline&#10;&#10;Description automatically generated">
            <a:extLst>
              <a:ext uri="{FF2B5EF4-FFF2-40B4-BE49-F238E27FC236}">
                <a16:creationId xmlns:a16="http://schemas.microsoft.com/office/drawing/2014/main" id="{F5B71D98-621D-4CBB-AE30-7D34F42B86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878" y="1928813"/>
            <a:ext cx="8904244" cy="4252912"/>
          </a:xfrm>
        </p:spPr>
      </p:pic>
    </p:spTree>
    <p:extLst>
      <p:ext uri="{BB962C8B-B14F-4D97-AF65-F5344CB8AC3E}">
        <p14:creationId xmlns:p14="http://schemas.microsoft.com/office/powerpoint/2010/main" val="359531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Object Diagram</a:t>
            </a:r>
          </a:p>
        </p:txBody>
      </p:sp>
      <p:pic>
        <p:nvPicPr>
          <p:cNvPr id="6" name="Content Placeholder 5" descr="Graphical user interface&#10;&#10;Description automatically generated with low confidence">
            <a:extLst>
              <a:ext uri="{FF2B5EF4-FFF2-40B4-BE49-F238E27FC236}">
                <a16:creationId xmlns:a16="http://schemas.microsoft.com/office/drawing/2014/main" id="{3F7197A1-296E-4633-AA77-C69016D47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90519"/>
            <a:ext cx="10515600" cy="3529499"/>
          </a:xfrm>
        </p:spPr>
      </p:pic>
    </p:spTree>
    <p:extLst>
      <p:ext uri="{BB962C8B-B14F-4D97-AF65-F5344CB8AC3E}">
        <p14:creationId xmlns:p14="http://schemas.microsoft.com/office/powerpoint/2010/main" val="79515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Sequence Diagram</a:t>
            </a:r>
          </a:p>
        </p:txBody>
      </p:sp>
      <p:pic>
        <p:nvPicPr>
          <p:cNvPr id="7" name="Content Placeholder 6" descr="Diagram&#10;&#10;Description automatically generated">
            <a:extLst>
              <a:ext uri="{FF2B5EF4-FFF2-40B4-BE49-F238E27FC236}">
                <a16:creationId xmlns:a16="http://schemas.microsoft.com/office/drawing/2014/main" id="{873F449C-E84D-4DB2-ABC8-99A1F8CE5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5668" y="1928813"/>
            <a:ext cx="4880663" cy="4252912"/>
          </a:xfrm>
        </p:spPr>
      </p:pic>
    </p:spTree>
    <p:extLst>
      <p:ext uri="{BB962C8B-B14F-4D97-AF65-F5344CB8AC3E}">
        <p14:creationId xmlns:p14="http://schemas.microsoft.com/office/powerpoint/2010/main" val="76918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6E02-47E5-468E-AC32-7FCC542824F8}"/>
              </a:ext>
            </a:extLst>
          </p:cNvPr>
          <p:cNvSpPr>
            <a:spLocks noGrp="1"/>
          </p:cNvSpPr>
          <p:nvPr>
            <p:ph type="title"/>
          </p:nvPr>
        </p:nvSpPr>
        <p:spPr/>
        <p:txBody>
          <a:bodyPr/>
          <a:lstStyle/>
          <a:p>
            <a:r>
              <a:rPr lang="en-US" dirty="0">
                <a:latin typeface="Gill Sans MT" panose="020B0502020104020203" pitchFamily="34" charset="0"/>
              </a:rPr>
              <a:t>Activity Diagram</a:t>
            </a:r>
          </a:p>
        </p:txBody>
      </p:sp>
      <p:pic>
        <p:nvPicPr>
          <p:cNvPr id="6" name="Content Placeholder 5" descr="Graphical user interface, application, Teams&#10;&#10;Description automatically generated">
            <a:extLst>
              <a:ext uri="{FF2B5EF4-FFF2-40B4-BE49-F238E27FC236}">
                <a16:creationId xmlns:a16="http://schemas.microsoft.com/office/drawing/2014/main" id="{F110CAD8-DD4A-4A62-99A0-F3C3F33E9A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664" y="1928813"/>
            <a:ext cx="2856672" cy="4252912"/>
          </a:xfrm>
        </p:spPr>
      </p:pic>
    </p:spTree>
    <p:extLst>
      <p:ext uri="{BB962C8B-B14F-4D97-AF65-F5344CB8AC3E}">
        <p14:creationId xmlns:p14="http://schemas.microsoft.com/office/powerpoint/2010/main" val="312221192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
  <TotalTime>319</TotalTime>
  <Words>475</Words>
  <Application>Microsoft Office PowerPoint</Application>
  <PresentationFormat>Widescreen</PresentationFormat>
  <Paragraphs>40</Paragraphs>
  <Slides>18</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Gill Sans MT</vt:lpstr>
      <vt:lpstr>Modern Love</vt:lpstr>
      <vt:lpstr>The Hand</vt:lpstr>
      <vt:lpstr>SketchyVTI</vt:lpstr>
      <vt:lpstr>Karteset</vt:lpstr>
      <vt:lpstr>Introduction</vt:lpstr>
      <vt:lpstr>Main goals</vt:lpstr>
      <vt:lpstr>Technologies</vt:lpstr>
      <vt:lpstr>Class Diagram</vt:lpstr>
      <vt:lpstr>ERD Diagram</vt:lpstr>
      <vt:lpstr>Object Diagram</vt:lpstr>
      <vt:lpstr>Sequence Diagram</vt:lpstr>
      <vt:lpstr>Activity Diagram</vt:lpstr>
      <vt:lpstr>State Machine Diagram</vt:lpstr>
      <vt:lpstr>Use State Diagram</vt:lpstr>
      <vt:lpstr>User types</vt:lpstr>
      <vt:lpstr>Demo of basic free user’s usage and teacher’s usage</vt:lpstr>
      <vt:lpstr>Demo of student’s view adding class</vt:lpstr>
      <vt:lpstr>Demo of student’s view adding a folder</vt:lpstr>
      <vt:lpstr>Gaps in our finished project</vt:lpstr>
      <vt:lpstr>Data Base Structure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Karteset</dc:title>
  <dc:creator>אלכס ברנוב</dc:creator>
  <cp:lastModifiedBy>אלכס ברנוב</cp:lastModifiedBy>
  <cp:revision>19</cp:revision>
  <dcterms:created xsi:type="dcterms:W3CDTF">2021-12-21T10:08:23Z</dcterms:created>
  <dcterms:modified xsi:type="dcterms:W3CDTF">2022-01-02T13:30:21Z</dcterms:modified>
</cp:coreProperties>
</file>